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49"/>
  </p:notesMasterIdLst>
  <p:handoutMasterIdLst>
    <p:handoutMasterId r:id="rId50"/>
  </p:handoutMasterIdLst>
  <p:sldIdLst>
    <p:sldId id="324" r:id="rId3"/>
    <p:sldId id="440" r:id="rId4"/>
    <p:sldId id="445" r:id="rId5"/>
    <p:sldId id="446" r:id="rId6"/>
    <p:sldId id="459" r:id="rId7"/>
    <p:sldId id="467" r:id="rId8"/>
    <p:sldId id="468" r:id="rId9"/>
    <p:sldId id="469" r:id="rId10"/>
    <p:sldId id="470" r:id="rId11"/>
    <p:sldId id="460" r:id="rId12"/>
    <p:sldId id="462" r:id="rId13"/>
    <p:sldId id="461" r:id="rId14"/>
    <p:sldId id="471" r:id="rId15"/>
    <p:sldId id="449" r:id="rId16"/>
    <p:sldId id="450" r:id="rId17"/>
    <p:sldId id="451" r:id="rId18"/>
    <p:sldId id="452" r:id="rId19"/>
    <p:sldId id="453" r:id="rId20"/>
    <p:sldId id="454" r:id="rId21"/>
    <p:sldId id="498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496" r:id="rId47"/>
    <p:sldId id="497" r:id="rId48"/>
  </p:sldIdLst>
  <p:sldSz cx="9144000" cy="6858000" type="screen4x3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4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EDC508C-CC5F-4539-B857-10658B5980CA}" type="datetimeFigureOut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EF4C9EC8-2009-4890-843E-AC122F09E04A}" type="datetimeFigureOut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4/16/2018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4/16/2018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202psj.tistory.com/92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안드로이드에서 자바스크립트 호출하기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5656" t="38500" r="56279" b="41506"/>
          <a:stretch/>
        </p:blipFill>
        <p:spPr>
          <a:xfrm>
            <a:off x="301641" y="1194619"/>
            <a:ext cx="3303638" cy="196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806" t="12344" r="35645" b="49473"/>
          <a:stretch/>
        </p:blipFill>
        <p:spPr>
          <a:xfrm>
            <a:off x="2277610" y="2175387"/>
            <a:ext cx="5515897" cy="3746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318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자바스크립트에서 안드로이드 함수 호출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5484" t="19107" r="26532" b="18957"/>
          <a:stretch/>
        </p:blipFill>
        <p:spPr>
          <a:xfrm>
            <a:off x="251520" y="1052736"/>
            <a:ext cx="8214054" cy="5687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051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자바스크립트에서 안드로이드 함수 호출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564" t="36546" r="34033" b="24369"/>
          <a:stretch/>
        </p:blipFill>
        <p:spPr>
          <a:xfrm>
            <a:off x="0" y="1052736"/>
            <a:ext cx="8613058" cy="3834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06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2480" y="979584"/>
            <a:ext cx="8640000" cy="5328592"/>
          </a:xfrm>
        </p:spPr>
        <p:txBody>
          <a:bodyPr/>
          <a:lstStyle/>
          <a:p>
            <a:r>
              <a:rPr lang="ko-KR" altLang="en-US" b="0" dirty="0"/>
              <a:t>자바스크립트에서 자바의 함수를 호출</a:t>
            </a:r>
            <a:r>
              <a:rPr lang="en-US" altLang="ko-KR" b="0" dirty="0"/>
              <a:t>, </a:t>
            </a:r>
            <a:r>
              <a:rPr lang="ko-KR" altLang="en-US" b="0" dirty="0"/>
              <a:t>자바에서 자바스크립트 함수를 호출 </a:t>
            </a:r>
            <a:endParaRPr lang="en-US" altLang="ko-KR" b="0" dirty="0" smtClean="0"/>
          </a:p>
          <a:p>
            <a:r>
              <a:rPr lang="en-US" altLang="ko-KR" b="0" dirty="0" smtClean="0"/>
              <a:t> </a:t>
            </a:r>
            <a:r>
              <a:rPr lang="en-US" altLang="ko-KR" b="0" dirty="0" err="1"/>
              <a:t>Javascript</a:t>
            </a:r>
            <a:r>
              <a:rPr lang="ko-KR" altLang="en-US" b="0" dirty="0"/>
              <a:t>에서 호출할 함수에 </a:t>
            </a:r>
            <a:r>
              <a:rPr lang="en-US" altLang="ko-KR" b="0" dirty="0"/>
              <a:t>@</a:t>
            </a:r>
            <a:r>
              <a:rPr lang="en-US" altLang="ko-KR" b="0" dirty="0" err="1"/>
              <a:t>JavascriptInterface</a:t>
            </a:r>
            <a:r>
              <a:rPr lang="ko-KR" altLang="en-US" b="0" dirty="0"/>
              <a:t>이라는 </a:t>
            </a:r>
            <a:r>
              <a:rPr lang="ko-KR" altLang="en-US" b="0" dirty="0" err="1"/>
              <a:t>어노테이션</a:t>
            </a:r>
            <a:r>
              <a:rPr lang="en-US" altLang="ko-KR" b="0" dirty="0"/>
              <a:t>(annotation)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선언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ko-KR" altLang="en-US" b="0" dirty="0"/>
              <a:t>자바스크립트를 위한 클래스를 </a:t>
            </a:r>
            <a:r>
              <a:rPr lang="ko-KR" altLang="en-US" b="0" dirty="0" smtClean="0"/>
              <a:t>공개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r>
              <a:rPr lang="ko-KR" altLang="en-US" dirty="0" smtClean="0"/>
              <a:t>자바스크립트에서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b="0" dirty="0" smtClean="0"/>
          </a:p>
          <a:p>
            <a:r>
              <a:rPr lang="ko-KR" altLang="en-US" dirty="0"/>
              <a:t>자바에서 자바스크립트 함수를 호출</a:t>
            </a: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7992" y="2152180"/>
            <a:ext cx="3904488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JavascriptTest</a:t>
            </a:r>
            <a:r>
              <a:rPr lang="en-US" altLang="ko-KR" sz="1600" dirty="0"/>
              <a:t> { </a:t>
            </a:r>
            <a:endParaRPr lang="en-US" altLang="ko-KR" sz="1600" dirty="0" smtClean="0"/>
          </a:p>
          <a:p>
            <a:r>
              <a:rPr lang="en-US" altLang="ko-KR" sz="1600" dirty="0" smtClean="0"/>
              <a:t>@</a:t>
            </a:r>
            <a:r>
              <a:rPr lang="en-US" altLang="ko-KR" sz="1600" dirty="0" err="1"/>
              <a:t>JavascriptInterface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public </a:t>
            </a:r>
            <a:r>
              <a:rPr lang="en-US" altLang="ko-KR" sz="1600" dirty="0"/>
              <a:t>String </a:t>
            </a:r>
            <a:r>
              <a:rPr lang="en-US" altLang="ko-KR" sz="1600" dirty="0" err="1"/>
              <a:t>getChartData</a:t>
            </a:r>
            <a:r>
              <a:rPr lang="en-US" altLang="ko-KR" sz="1600" dirty="0"/>
              <a:t>(){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StringBuffer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buffer=new </a:t>
            </a:r>
            <a:r>
              <a:rPr lang="en-US" altLang="ko-KR" sz="1600" dirty="0" err="1"/>
              <a:t>StringBuffer</a:t>
            </a:r>
            <a:r>
              <a:rPr lang="en-US" altLang="ko-KR" sz="1600" dirty="0"/>
              <a:t>(); </a:t>
            </a:r>
            <a:endParaRPr lang="en-US" altLang="ko-KR" sz="1600" dirty="0" smtClean="0"/>
          </a:p>
          <a:p>
            <a:r>
              <a:rPr lang="en-US" altLang="ko-KR" sz="1600" dirty="0" smtClean="0"/>
              <a:t>//............ </a:t>
            </a:r>
          </a:p>
          <a:p>
            <a:r>
              <a:rPr lang="en-US" altLang="ko-KR" sz="1600" dirty="0" smtClean="0"/>
              <a:t>return </a:t>
            </a:r>
            <a:r>
              <a:rPr lang="en-US" altLang="ko-KR" sz="1600" dirty="0" err="1"/>
              <a:t>buffer.toString</a:t>
            </a:r>
            <a:r>
              <a:rPr lang="en-US" altLang="ko-KR" sz="1600" dirty="0"/>
              <a:t>(); </a:t>
            </a:r>
            <a:endParaRPr lang="en-US" altLang="ko-KR" sz="1600" dirty="0" smtClean="0"/>
          </a:p>
          <a:p>
            <a:r>
              <a:rPr lang="en-US" altLang="ko-KR" sz="1600" dirty="0" smtClean="0"/>
              <a:t>} </a:t>
            </a:r>
            <a:r>
              <a:rPr lang="en-US" altLang="ko-KR" sz="1600" dirty="0"/>
              <a:t>} 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40544" y="4242383"/>
            <a:ext cx="694041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err="1"/>
              <a:t>webView.addJavascriptInterface</a:t>
            </a:r>
            <a:r>
              <a:rPr lang="en-US" altLang="ko-KR" dirty="0"/>
              <a:t>(new </a:t>
            </a:r>
            <a:r>
              <a:rPr lang="en-US" altLang="ko-KR" dirty="0" err="1"/>
              <a:t>JavascriptTest</a:t>
            </a:r>
            <a:r>
              <a:rPr lang="en-US" altLang="ko-KR" dirty="0"/>
              <a:t>(), "android");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4315" y="5154370"/>
            <a:ext cx="448866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data=</a:t>
            </a:r>
            <a:r>
              <a:rPr lang="en-US" altLang="ko-KR" dirty="0" err="1"/>
              <a:t>window.android.getChartData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5961" y="6066357"/>
            <a:ext cx="437203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/>
              <a:t>webView.loadUrl</a:t>
            </a:r>
            <a:r>
              <a:rPr lang="en-US" altLang="ko-KR" dirty="0"/>
              <a:t>("</a:t>
            </a:r>
            <a:r>
              <a:rPr lang="en-US" altLang="ko-KR" dirty="0" err="1"/>
              <a:t>javascript:lineChart</a:t>
            </a:r>
            <a:r>
              <a:rPr lang="en-US" altLang="ko-KR" dirty="0"/>
              <a:t>()");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14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에서 발생한 사용자 이벤트를 자바에서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브라우저 </a:t>
            </a:r>
            <a:r>
              <a:rPr lang="ko-KR" altLang="en-US" dirty="0"/>
              <a:t>자체 이벤트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6968" y="1858232"/>
            <a:ext cx="6931152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MyWebClient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WebViewClient</a:t>
            </a:r>
            <a:r>
              <a:rPr lang="en-US" altLang="ko-KR" sz="1600" dirty="0"/>
              <a:t>{ </a:t>
            </a:r>
            <a:endParaRPr lang="en-US" altLang="ko-KR" sz="1600" dirty="0" smtClean="0"/>
          </a:p>
          <a:p>
            <a:r>
              <a:rPr lang="en-US" altLang="ko-KR" sz="1600" dirty="0" smtClean="0"/>
              <a:t>@</a:t>
            </a:r>
            <a:r>
              <a:rPr lang="en-US" altLang="ko-KR" sz="1600" dirty="0"/>
              <a:t>Override </a:t>
            </a:r>
            <a:endParaRPr lang="en-US" altLang="ko-KR" sz="1600" dirty="0" smtClean="0"/>
          </a:p>
          <a:p>
            <a:r>
              <a:rPr lang="en-US" altLang="ko-KR" sz="1600" dirty="0" smtClean="0"/>
              <a:t>public 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shouldOverrideUrlLoading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WebView</a:t>
            </a:r>
            <a:r>
              <a:rPr lang="en-US" altLang="ko-KR" sz="1600" dirty="0"/>
              <a:t> view, String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) { </a:t>
            </a:r>
            <a:endParaRPr lang="en-US" altLang="ko-KR" sz="1600" dirty="0" smtClean="0"/>
          </a:p>
          <a:p>
            <a:r>
              <a:rPr lang="en-US" altLang="ko-KR" sz="1600" dirty="0" smtClean="0"/>
              <a:t>//.............. </a:t>
            </a:r>
            <a:r>
              <a:rPr lang="en-US" altLang="ko-KR" sz="1600" dirty="0"/>
              <a:t>return true; </a:t>
            </a:r>
            <a:endParaRPr lang="en-US" altLang="ko-KR" sz="1600" dirty="0" smtClean="0"/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86968" y="4068796"/>
            <a:ext cx="800455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MyWebChrome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WebChromeClient</a:t>
            </a:r>
            <a:r>
              <a:rPr lang="en-US" altLang="ko-KR" sz="1600" dirty="0"/>
              <a:t>{ </a:t>
            </a:r>
            <a:endParaRPr lang="en-US" altLang="ko-KR" sz="1600" dirty="0" smtClean="0"/>
          </a:p>
          <a:p>
            <a:r>
              <a:rPr lang="en-US" altLang="ko-KR" sz="1600" dirty="0" smtClean="0"/>
              <a:t>@</a:t>
            </a:r>
            <a:r>
              <a:rPr lang="en-US" altLang="ko-KR" sz="1600" dirty="0"/>
              <a:t>Override </a:t>
            </a:r>
            <a:endParaRPr lang="en-US" altLang="ko-KR" sz="1600" dirty="0" smtClean="0"/>
          </a:p>
          <a:p>
            <a:r>
              <a:rPr lang="en-US" altLang="ko-KR" sz="1600" dirty="0" smtClean="0"/>
              <a:t>public 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onJsAlert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WebView</a:t>
            </a:r>
            <a:r>
              <a:rPr lang="en-US" altLang="ko-KR" sz="1600" dirty="0"/>
              <a:t> view, String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, String message, </a:t>
            </a:r>
            <a:r>
              <a:rPr lang="en-US" altLang="ko-KR" sz="1600" dirty="0" err="1"/>
              <a:t>JsResult</a:t>
            </a:r>
            <a:r>
              <a:rPr lang="en-US" altLang="ko-KR" sz="1600" dirty="0"/>
              <a:t> result) </a:t>
            </a:r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/>
              <a:t>//............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result.confirm</a:t>
            </a:r>
            <a:r>
              <a:rPr lang="en-US" altLang="ko-KR" sz="1600" dirty="0"/>
              <a:t>(); </a:t>
            </a:r>
            <a:endParaRPr lang="en-US" altLang="ko-KR" sz="1600" dirty="0" smtClean="0"/>
          </a:p>
          <a:p>
            <a:r>
              <a:rPr lang="en-US" altLang="ko-KR" sz="1600" dirty="0" smtClean="0"/>
              <a:t>return </a:t>
            </a:r>
            <a:r>
              <a:rPr lang="en-US" altLang="ko-KR" sz="1600" dirty="0"/>
              <a:t>true; </a:t>
            </a:r>
            <a:endParaRPr lang="en-US" altLang="ko-KR" sz="1600" dirty="0" smtClean="0"/>
          </a:p>
          <a:p>
            <a:r>
              <a:rPr lang="en-US" altLang="ko-KR" sz="1600" dirty="0" smtClean="0"/>
              <a:t> }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67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/>
              <a:t>을 앱이 </a:t>
            </a:r>
            <a:r>
              <a:rPr lang="en-US" altLang="ko-KR" dirty="0"/>
              <a:t>assets </a:t>
            </a:r>
            <a:r>
              <a:rPr lang="ko-KR" altLang="en-US" dirty="0"/>
              <a:t>폴더에 </a:t>
            </a:r>
            <a:r>
              <a:rPr lang="ko-KR" altLang="en-US" dirty="0" smtClean="0"/>
              <a:t>위치 시 </a:t>
            </a:r>
            <a:r>
              <a:rPr lang="ko-KR" altLang="en-US" dirty="0" err="1" smtClean="0"/>
              <a:t>킨후</a:t>
            </a:r>
            <a:r>
              <a:rPr lang="ko-KR" altLang="en-US" dirty="0" smtClean="0"/>
              <a:t> </a:t>
            </a:r>
            <a:r>
              <a:rPr lang="en-US" altLang="ko-KR" dirty="0" err="1"/>
              <a:t>Javascript</a:t>
            </a:r>
            <a:r>
              <a:rPr lang="ko-KR" altLang="en-US" dirty="0"/>
              <a:t>에서 차트를 그리는 경우를 테스트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en-US" altLang="ko-KR" dirty="0"/>
              <a:t>. Activity </a:t>
            </a:r>
            <a:r>
              <a:rPr lang="ko-KR" altLang="en-US" dirty="0"/>
              <a:t>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en-US" altLang="ko-KR" dirty="0"/>
              <a:t>. assets </a:t>
            </a:r>
            <a:r>
              <a:rPr lang="ko-KR" altLang="en-US" dirty="0"/>
              <a:t>폴더 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파일 복사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en-US" altLang="ko-KR" dirty="0"/>
              <a:t>. Lab11_2Activity </a:t>
            </a:r>
            <a:r>
              <a:rPr lang="ko-KR" altLang="en-US" dirty="0"/>
              <a:t>작성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en-US" altLang="ko-KR" dirty="0"/>
              <a:t>. Lab11_2Activity.java </a:t>
            </a:r>
            <a:r>
              <a:rPr lang="ko-KR" altLang="en-US" dirty="0"/>
              <a:t>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0172" t="35778" r="36983" b="23405"/>
          <a:stretch/>
        </p:blipFill>
        <p:spPr>
          <a:xfrm>
            <a:off x="4571520" y="1486997"/>
            <a:ext cx="2349063" cy="40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593" t="52330" r="62345" b="29903"/>
          <a:stretch/>
        </p:blipFill>
        <p:spPr>
          <a:xfrm>
            <a:off x="345999" y="1451727"/>
            <a:ext cx="3104211" cy="174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811" t="11553" r="53437" b="13690"/>
          <a:stretch/>
        </p:blipFill>
        <p:spPr>
          <a:xfrm>
            <a:off x="4188278" y="851157"/>
            <a:ext cx="4033158" cy="5828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000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72" t="22671" r="19101" b="9341"/>
          <a:stretch/>
        </p:blipFill>
        <p:spPr>
          <a:xfrm>
            <a:off x="528611" y="1052736"/>
            <a:ext cx="6149280" cy="5625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021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43345" y="1149718"/>
            <a:ext cx="8640000" cy="532859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8788" t="17450" r="51137" b="32136"/>
          <a:stretch/>
        </p:blipFill>
        <p:spPr>
          <a:xfrm>
            <a:off x="443344" y="1052736"/>
            <a:ext cx="6220691" cy="559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968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자바스크립트와 자바 연동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864" t="36090" r="36591" b="21121"/>
          <a:stretch/>
        </p:blipFill>
        <p:spPr>
          <a:xfrm>
            <a:off x="251520" y="1052736"/>
            <a:ext cx="8532262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3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탭 호스트를 이용하여 메뉴를 만든 후 </a:t>
            </a:r>
            <a:endParaRPr lang="en-US" altLang="ko-KR" dirty="0"/>
          </a:p>
          <a:p>
            <a:r>
              <a:rPr lang="ko-KR" altLang="en-US" dirty="0"/>
              <a:t> 클릭할 때 로컬에 작성된 문서 연결하기 </a:t>
            </a:r>
            <a:endParaRPr lang="en-US" altLang="ko-KR" dirty="0"/>
          </a:p>
          <a:p>
            <a:r>
              <a:rPr lang="en-US" altLang="ko-KR" dirty="0" smtClean="0"/>
              <a:t>Asset Folder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360362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마우스오른쪽</a:t>
            </a:r>
            <a:r>
              <a:rPr lang="en-US" altLang="ko-KR" dirty="0" smtClean="0"/>
              <a:t>-&gt; New -&gt; asset folder </a:t>
            </a:r>
          </a:p>
          <a:p>
            <a:pPr lvl="1"/>
            <a:r>
              <a:rPr lang="ko-KR" altLang="en-US" dirty="0" smtClean="0"/>
              <a:t>연결할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복사해서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웹 뷰를 이용한 페이지 만들기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83" t="331" r="496" b="35834"/>
          <a:stretch/>
        </p:blipFill>
        <p:spPr>
          <a:xfrm>
            <a:off x="1412307" y="3182348"/>
            <a:ext cx="2812221" cy="3198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031" t="25251" r="44375" b="13179"/>
          <a:stretch/>
        </p:blipFill>
        <p:spPr>
          <a:xfrm>
            <a:off x="4428757" y="3182348"/>
            <a:ext cx="1913115" cy="3198980"/>
          </a:xfrm>
          <a:prstGeom prst="rect">
            <a:avLst/>
          </a:prstGeom>
        </p:spPr>
      </p:pic>
      <p:sp>
        <p:nvSpPr>
          <p:cNvPr id="4" name="포인트가 5개인 별 3"/>
          <p:cNvSpPr/>
          <p:nvPr/>
        </p:nvSpPr>
        <p:spPr>
          <a:xfrm>
            <a:off x="7935003" y="0"/>
            <a:ext cx="1208997" cy="12089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기타 위젯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2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디지털 시계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1597" r="32134" b="10553"/>
          <a:stretch/>
        </p:blipFill>
        <p:spPr>
          <a:xfrm>
            <a:off x="3725160" y="1052736"/>
            <a:ext cx="4678176" cy="14904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385938" y="2715768"/>
            <a:ext cx="8210550" cy="3258260"/>
            <a:chOff x="466725" y="3045406"/>
            <a:chExt cx="8210550" cy="32582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78"/>
            <a:stretch/>
          </p:blipFill>
          <p:spPr>
            <a:xfrm>
              <a:off x="466725" y="3045406"/>
              <a:ext cx="8210550" cy="111225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56" y="4131966"/>
              <a:ext cx="8201025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(Chronometer)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타이머 형식의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시간을 측정할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t="4843" r="49264" b="7353"/>
          <a:stretch/>
        </p:blipFill>
        <p:spPr>
          <a:xfrm>
            <a:off x="4718303" y="1152144"/>
            <a:ext cx="3941065" cy="13716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8"/>
          <a:stretch/>
        </p:blipFill>
        <p:spPr>
          <a:xfrm>
            <a:off x="454708" y="3028215"/>
            <a:ext cx="8201025" cy="31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캘린더뷰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TimePicker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시간을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CalendarView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날짜를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8628" r="24567" b="7327"/>
          <a:stretch/>
        </p:blipFill>
        <p:spPr>
          <a:xfrm>
            <a:off x="603504" y="2296973"/>
            <a:ext cx="4626864" cy="1631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763"/>
          <a:stretch/>
        </p:blipFill>
        <p:spPr>
          <a:xfrm>
            <a:off x="2148594" y="3759218"/>
            <a:ext cx="6044430" cy="27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com.cookandroid.project6_1</a:t>
            </a: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디자인 및 편집</a:t>
            </a:r>
            <a:endParaRPr lang="en-US" altLang="ko-KR" sz="16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i="1" dirty="0" smtClean="0"/>
              <a:t>Chronometer </a:t>
            </a:r>
            <a:r>
              <a:rPr lang="en-US" altLang="ko-KR" sz="1400" b="1" i="1" dirty="0"/>
              <a:t>1</a:t>
            </a:r>
            <a:r>
              <a:rPr lang="ko-KR" altLang="en-US" sz="1400" b="1" i="1" dirty="0"/>
              <a:t>개와 </a:t>
            </a:r>
            <a:r>
              <a:rPr lang="en-US" altLang="ko-KR" sz="1400" b="1" i="1" dirty="0"/>
              <a:t>Button 1</a:t>
            </a:r>
            <a:r>
              <a:rPr lang="ko-KR" altLang="en-US" sz="1400" b="1" i="1" dirty="0"/>
              <a:t>개를 </a:t>
            </a:r>
            <a:r>
              <a:rPr lang="ko-KR" altLang="en-US" sz="1400" b="1" i="1" dirty="0" smtClean="0"/>
              <a:t>생성</a:t>
            </a:r>
            <a:endParaRPr lang="en-US" altLang="ko-KR" sz="1400" b="1" i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/>
              <a:t>btnStart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RadioButton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라디오버튼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rdoTime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FrameLayout</a:t>
            </a:r>
            <a:r>
              <a:rPr lang="ko-KR" altLang="en-US" sz="1600" b="1" dirty="0"/>
              <a:t>을 두고 </a:t>
            </a:r>
            <a:r>
              <a:rPr lang="ko-KR" altLang="en-US" sz="1600" b="1" dirty="0" smtClean="0"/>
              <a:t>안에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CalendarView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600" b="1" dirty="0" err="1" smtClean="0"/>
              <a:t>TimePicker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위젯의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텍스트뷰는</a:t>
            </a:r>
            <a:r>
              <a:rPr lang="ko-KR" altLang="en-US" sz="1400" b="1" dirty="0"/>
              <a:t> 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3" y="1176940"/>
            <a:ext cx="2489321" cy="43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/>
          <a:stretch/>
        </p:blipFill>
        <p:spPr>
          <a:xfrm>
            <a:off x="251520" y="1393553"/>
            <a:ext cx="5102489" cy="4379976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21" y="3280903"/>
            <a:ext cx="4438374" cy="2420040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511799" y="5660600"/>
            <a:ext cx="4385641" cy="84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06" y="128587"/>
            <a:ext cx="1761404" cy="31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이벤트 및 메서드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버튼 이벤트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 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setVisitility</a:t>
            </a:r>
            <a:r>
              <a:rPr lang="en-US" altLang="ko-KR" dirty="0" smtClean="0"/>
              <a:t>()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setBASE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SystmClock.elaspedRealTime</a:t>
            </a:r>
            <a:r>
              <a:rPr lang="en-US" altLang="ko-KR" dirty="0" smtClean="0"/>
              <a:t>());</a:t>
            </a:r>
          </a:p>
          <a:p>
            <a:pPr marL="544512" lvl="2" indent="0">
              <a:buNone/>
            </a:pPr>
            <a:r>
              <a:rPr lang="en-US" altLang="ko-KR" dirty="0" smtClean="0"/>
              <a:t>start()</a:t>
            </a:r>
          </a:p>
          <a:p>
            <a:pPr marL="544512" lvl="2" indent="0">
              <a:buNone/>
            </a:pPr>
            <a:r>
              <a:rPr lang="en-US" altLang="ko-KR" dirty="0" smtClean="0"/>
              <a:t>stop()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setTextColor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setText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pPr lvl="1"/>
            <a:r>
              <a:rPr lang="ko-KR" altLang="en-US" dirty="0" err="1" smtClean="0"/>
              <a:t>카렌더</a:t>
            </a:r>
            <a:r>
              <a:rPr lang="ko-KR" altLang="en-US" dirty="0" smtClean="0"/>
              <a:t> 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setOnDateChangeListener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Year</a:t>
            </a:r>
          </a:p>
          <a:p>
            <a:pPr lvl="2"/>
            <a:r>
              <a:rPr lang="en-US" altLang="ko-KR" dirty="0" smtClean="0"/>
              <a:t>Month+1</a:t>
            </a:r>
          </a:p>
          <a:p>
            <a:pPr lvl="2"/>
            <a:r>
              <a:rPr lang="en-US" altLang="ko-KR" dirty="0" err="1" smtClean="0"/>
              <a:t>dayOfMonth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getCurrentHour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 smtClean="0"/>
              <a:t>getCurrentMinute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고급 위젯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smtClean="0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3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전역변수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/>
          <a:stretch/>
        </p:blipFill>
        <p:spPr>
          <a:xfrm>
            <a:off x="470620" y="2103120"/>
            <a:ext cx="8083365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504" y="1034448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251520" y="2101421"/>
            <a:ext cx="5000494" cy="2927662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43" y="4115552"/>
            <a:ext cx="5308747" cy="2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3813" y="96697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클릭 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426290" y="2037965"/>
            <a:ext cx="7578391" cy="4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56" t="20020" r="33594" b="7142"/>
          <a:stretch/>
        </p:blipFill>
        <p:spPr>
          <a:xfrm>
            <a:off x="251520" y="974034"/>
            <a:ext cx="6377880" cy="5658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725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080" y="90643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크로노미터가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시작하고약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정지하도록 이벤트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565430" y="1949744"/>
            <a:ext cx="6036538" cy="4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8"/>
          <a:stretch/>
        </p:blipFill>
        <p:spPr>
          <a:xfrm>
            <a:off x="251520" y="2194559"/>
            <a:ext cx="8579261" cy="2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5024568" cy="5328592"/>
          </a:xfrm>
        </p:spPr>
        <p:txBody>
          <a:bodyPr/>
          <a:lstStyle/>
          <a:p>
            <a:r>
              <a:rPr lang="ko-KR" altLang="en-US" dirty="0" err="1" smtClean="0"/>
              <a:t>캘런더</a:t>
            </a:r>
            <a:r>
              <a:rPr lang="ko-KR" altLang="en-US" dirty="0" smtClean="0"/>
              <a:t> 뷰 대신에 데이터 </a:t>
            </a:r>
            <a:r>
              <a:rPr lang="ko-KR" altLang="en-US" dirty="0" err="1" smtClean="0"/>
              <a:t>피커를</a:t>
            </a:r>
            <a:r>
              <a:rPr lang="ko-KR" altLang="en-US" dirty="0" smtClean="0"/>
              <a:t> 사용해서 날짜를 설정한다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&lt;</a:t>
            </a:r>
            <a:r>
              <a:rPr lang="ko-KR" altLang="en-US" b="0" dirty="0" err="1" smtClean="0"/>
              <a:t>예약시작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과 </a:t>
            </a:r>
            <a:r>
              <a:rPr lang="en-US" altLang="ko-KR" b="0" dirty="0" smtClean="0"/>
              <a:t>&lt;</a:t>
            </a:r>
            <a:r>
              <a:rPr lang="ko-KR" altLang="en-US" b="0" dirty="0" smtClean="0"/>
              <a:t>예약 완료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를 없앤다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대신 </a:t>
            </a:r>
            <a:r>
              <a:rPr lang="en-US" altLang="ko-KR" b="0" dirty="0" smtClean="0"/>
              <a:t>&lt;</a:t>
            </a:r>
            <a:r>
              <a:rPr lang="ko-KR" altLang="en-US" b="0" dirty="0" err="1" smtClean="0"/>
              <a:t>예약시작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기능은 </a:t>
            </a:r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클릭하면 동작하게 하고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예약완료</a:t>
            </a:r>
            <a:r>
              <a:rPr lang="en-US" altLang="ko-KR" b="0" dirty="0" smtClean="0"/>
              <a:t>&gt; </a:t>
            </a:r>
            <a:r>
              <a:rPr lang="ko-KR" altLang="en-US" b="0" dirty="0" smtClean="0"/>
              <a:t>기능은 </a:t>
            </a:r>
            <a:r>
              <a:rPr lang="ko-KR" altLang="en-US" dirty="0"/>
              <a:t>아</a:t>
            </a:r>
            <a:r>
              <a:rPr lang="ko-KR" altLang="en-US" b="0" dirty="0" smtClean="0"/>
              <a:t>래쪽 연도를 롱 클릭하면 동작하게 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클릭하기 전에는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라디오 버튼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데이트피커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타임피커가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err="1" smtClean="0"/>
              <a:t>안나오도록</a:t>
            </a:r>
            <a:r>
              <a:rPr lang="ko-KR" altLang="en-US" b="0" dirty="0" smtClean="0"/>
              <a:t> 설정하고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err="1" smtClean="0"/>
              <a:t>크로노미터를</a:t>
            </a:r>
            <a:r>
              <a:rPr lang="ko-KR" altLang="en-US" b="0" dirty="0" smtClean="0"/>
              <a:t> 클릭하면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라디오 버튼이 나타나도록 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또 아래쪽 연도를 롱 클릭하면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라디오 버튼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데이트 </a:t>
            </a:r>
            <a:r>
              <a:rPr lang="ko-KR" altLang="en-US" b="0" dirty="0" err="1" smtClean="0"/>
              <a:t>피커</a:t>
            </a:r>
            <a:r>
              <a:rPr lang="en-US" altLang="ko-KR" b="0" dirty="0" smtClean="0"/>
              <a:t>,</a:t>
            </a:r>
            <a:r>
              <a:rPr lang="ko-KR" altLang="en-US" b="0" dirty="0" err="1" smtClean="0"/>
              <a:t>타입피커가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다시 </a:t>
            </a:r>
            <a:r>
              <a:rPr lang="ko-KR" altLang="en-US" b="0" dirty="0" err="1" smtClean="0"/>
              <a:t>사라지도록한다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수정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385" t="12121" r="2401" b="5809"/>
          <a:stretch/>
        </p:blipFill>
        <p:spPr>
          <a:xfrm>
            <a:off x="5934456" y="1478104"/>
            <a:ext cx="1920240" cy="30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고급 위젯 ▶ 날짜</a:t>
            </a:r>
            <a:r>
              <a:rPr lang="en-US" altLang="ko-KR" dirty="0"/>
              <a:t>/</a:t>
            </a:r>
            <a:r>
              <a:rPr lang="ko-KR" altLang="en-US" dirty="0"/>
              <a:t>시간 관련 위젯</a:t>
            </a:r>
            <a:r>
              <a:rPr lang="en-US" altLang="ko-KR" dirty="0"/>
              <a:t> 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411" t="24859" r="29791" b="11111"/>
          <a:stretch/>
        </p:blipFill>
        <p:spPr>
          <a:xfrm>
            <a:off x="251520" y="1477763"/>
            <a:ext cx="4831081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170" t="33899" r="66251" b="10169"/>
          <a:stretch/>
        </p:blipFill>
        <p:spPr>
          <a:xfrm>
            <a:off x="5454594" y="1352128"/>
            <a:ext cx="3064933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452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고급 위젯 ▶ 날짜</a:t>
            </a:r>
            <a:r>
              <a:rPr lang="en-US" altLang="ko-KR" dirty="0"/>
              <a:t>/</a:t>
            </a:r>
            <a:r>
              <a:rPr lang="ko-KR" altLang="en-US" dirty="0"/>
              <a:t>시간 관련 위젯</a:t>
            </a:r>
            <a:r>
              <a:rPr lang="en-US" altLang="ko-KR" dirty="0"/>
              <a:t> 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365" t="19963" r="48022" b="17891"/>
          <a:stretch/>
        </p:blipFill>
        <p:spPr>
          <a:xfrm>
            <a:off x="251520" y="793327"/>
            <a:ext cx="7063680" cy="5588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28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고급 위젯 ▶ 날짜</a:t>
            </a:r>
            <a:r>
              <a:rPr lang="en-US" altLang="ko-KR" dirty="0"/>
              <a:t>/</a:t>
            </a:r>
            <a:r>
              <a:rPr lang="ko-KR" altLang="en-US" dirty="0"/>
              <a:t>시간 관련 위젯</a:t>
            </a:r>
            <a:r>
              <a:rPr lang="en-US" altLang="ko-KR" dirty="0"/>
              <a:t> 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76" t="17327" r="46750" b="17137"/>
          <a:stretch/>
        </p:blipFill>
        <p:spPr>
          <a:xfrm>
            <a:off x="251520" y="1052737"/>
            <a:ext cx="7419280" cy="5449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63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고급 위젯 ▶ 날짜</a:t>
            </a:r>
            <a:r>
              <a:rPr lang="en-US" altLang="ko-KR" dirty="0"/>
              <a:t>/</a:t>
            </a:r>
            <a:r>
              <a:rPr lang="ko-KR" altLang="en-US" dirty="0"/>
              <a:t>시간 관련 위젯</a:t>
            </a:r>
            <a:r>
              <a:rPr lang="en-US" altLang="ko-KR" dirty="0"/>
              <a:t> 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70" t="22035" r="37846" b="5084"/>
          <a:stretch/>
        </p:blipFill>
        <p:spPr>
          <a:xfrm>
            <a:off x="251520" y="1052736"/>
            <a:ext cx="8640000" cy="580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26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ProgressBar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작업의 진행 상황을 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(Bar)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나 원 형태로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SeekBar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대부분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사용자 터치로 임의 조절 가능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>
                <a:latin typeface="맑은 고딕" pitchFamily="50" charset="-127"/>
                <a:ea typeface="맑은 고딕" pitchFamily="50" charset="-127"/>
              </a:rPr>
              <a:t>RatingBar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진행 상황을 별 모양으로 표시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위젯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위젯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9822" r="36710" b="6367"/>
          <a:stretch/>
        </p:blipFill>
        <p:spPr>
          <a:xfrm>
            <a:off x="4216892" y="960120"/>
            <a:ext cx="4379197" cy="149961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/>
          <a:stretch/>
        </p:blipFill>
        <p:spPr>
          <a:xfrm>
            <a:off x="404979" y="3717032"/>
            <a:ext cx="6001511" cy="29668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67" y="4592409"/>
            <a:ext cx="2383870" cy="1671231"/>
          </a:xfrm>
          <a:prstGeom prst="rect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26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ProgressBar</a:t>
            </a:r>
            <a:r>
              <a:rPr lang="ko-KR" altLang="en-US" dirty="0"/>
              <a:t>를 확정 모드로 사용하면서 </a:t>
            </a:r>
            <a:r>
              <a:rPr lang="ko-KR" altLang="en-US" dirty="0" err="1"/>
              <a:t>진행값을</a:t>
            </a:r>
            <a:r>
              <a:rPr lang="ko-KR" altLang="en-US" dirty="0"/>
              <a:t> 변경하는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좌측의 </a:t>
            </a:r>
            <a:r>
              <a:rPr lang="en-US" altLang="ko-KR" dirty="0"/>
              <a:t>[-/+] </a:t>
            </a:r>
            <a:r>
              <a:rPr lang="ko-KR" altLang="en-US" dirty="0"/>
              <a:t>버튼은 기본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우측의 </a:t>
            </a:r>
            <a:r>
              <a:rPr lang="en-US" altLang="ko-KR" dirty="0"/>
              <a:t>[-/+] </a:t>
            </a:r>
            <a:r>
              <a:rPr lang="ko-KR" altLang="en-US" dirty="0"/>
              <a:t>버튼은</a:t>
            </a:r>
            <a:r>
              <a:rPr lang="en-US" altLang="ko-KR" dirty="0"/>
              <a:t>2 </a:t>
            </a:r>
            <a:r>
              <a:rPr lang="ko-KR" altLang="en-US" dirty="0"/>
              <a:t>차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9" y="3577413"/>
            <a:ext cx="1895051" cy="3134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954" y="3717032"/>
            <a:ext cx="6726896" cy="20323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2926"/>
          <a:stretch/>
        </p:blipFill>
        <p:spPr>
          <a:xfrm>
            <a:off x="388850" y="775133"/>
            <a:ext cx="6335576" cy="14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44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987619"/>
            <a:ext cx="5637446" cy="35628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7118"/>
          <a:stretch/>
        </p:blipFill>
        <p:spPr>
          <a:xfrm>
            <a:off x="4977363" y="3309685"/>
            <a:ext cx="3800878" cy="31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8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906" t="50403" r="26563" b="19617"/>
          <a:stretch/>
        </p:blipFill>
        <p:spPr>
          <a:xfrm>
            <a:off x="514350" y="1390649"/>
            <a:ext cx="7052080" cy="3314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063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299" y="821401"/>
            <a:ext cx="5415891" cy="53292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10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RatingBar</a:t>
            </a:r>
            <a:r>
              <a:rPr lang="ko-KR" altLang="en-US" dirty="0"/>
              <a:t>는 별의 개수로 평점을 </a:t>
            </a:r>
            <a:r>
              <a:rPr lang="ko-KR" altLang="en-US" dirty="0" err="1"/>
              <a:t>입력받을</a:t>
            </a:r>
            <a:r>
              <a:rPr lang="ko-KR" altLang="en-US" dirty="0"/>
              <a:t>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190"/>
          <a:stretch/>
        </p:blipFill>
        <p:spPr>
          <a:xfrm>
            <a:off x="509493" y="1850316"/>
            <a:ext cx="7454690" cy="21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3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793" y="912886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14" y="1282865"/>
            <a:ext cx="5779734" cy="50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77" y="508047"/>
            <a:ext cx="2888637" cy="2518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/>
          <a:stretch/>
        </p:blipFill>
        <p:spPr>
          <a:xfrm>
            <a:off x="4736421" y="3657285"/>
            <a:ext cx="4407044" cy="2886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3776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784"/>
            <a:ext cx="5958673" cy="3855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36" y="4840946"/>
            <a:ext cx="5581564" cy="16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SeekBar</a:t>
            </a:r>
            <a:endParaRPr lang="en-US" altLang="ko-KR" dirty="0"/>
          </a:p>
          <a:p>
            <a:pPr lvl="1"/>
            <a:r>
              <a:rPr lang="ko-KR" altLang="en-US" dirty="0" err="1" smtClean="0"/>
              <a:t>프로그레스바의</a:t>
            </a:r>
            <a:r>
              <a:rPr lang="ko-KR" altLang="en-US" dirty="0" smtClean="0"/>
              <a:t> 일종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</a:t>
            </a:r>
            <a:r>
              <a:rPr lang="en-US" altLang="ko-KR" dirty="0" smtClean="0"/>
              <a:t>(thumb)</a:t>
            </a:r>
            <a:r>
              <a:rPr lang="ko-KR" altLang="en-US" dirty="0" smtClean="0"/>
              <a:t>을 </a:t>
            </a:r>
            <a:r>
              <a:rPr lang="ko-KR" altLang="en-US" dirty="0"/>
              <a:t>이용해 사용자가 </a:t>
            </a:r>
            <a:r>
              <a:rPr lang="ko-KR" altLang="en-US" dirty="0" smtClean="0"/>
              <a:t>진행 값을 조작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모양이나 동작이 </a:t>
            </a:r>
            <a:r>
              <a:rPr lang="ko-KR" altLang="en-US" dirty="0" err="1"/>
              <a:t>윈도우즈</a:t>
            </a:r>
            <a:r>
              <a:rPr lang="ko-KR" altLang="en-US" dirty="0"/>
              <a:t> 운영 체제의 </a:t>
            </a:r>
            <a:r>
              <a:rPr lang="ko-KR" altLang="en-US" dirty="0" err="1" smtClean="0"/>
              <a:t>스크롤바</a:t>
            </a:r>
            <a:r>
              <a:rPr lang="en-US" altLang="ko-KR" dirty="0" smtClean="0"/>
              <a:t>(scroll bar)</a:t>
            </a:r>
            <a:r>
              <a:rPr lang="ko-KR" altLang="en-US" dirty="0" smtClean="0"/>
              <a:t>와 </a:t>
            </a:r>
            <a:r>
              <a:rPr lang="ko-KR" altLang="en-US" dirty="0"/>
              <a:t>거의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썸을</a:t>
            </a:r>
            <a:r>
              <a:rPr lang="ko-KR" altLang="en-US" dirty="0" smtClean="0"/>
              <a:t> </a:t>
            </a:r>
            <a:r>
              <a:rPr lang="ko-KR" altLang="en-US" dirty="0"/>
              <a:t>조작하면 이벤트가 발생하는데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 객체를 통해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인터페이스에 포함된 추상 </a:t>
            </a:r>
            <a:r>
              <a:rPr lang="ko-KR" altLang="en-US" dirty="0" smtClean="0"/>
              <a:t>메서드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6617"/>
          <a:stretch/>
        </p:blipFill>
        <p:spPr>
          <a:xfrm>
            <a:off x="466244" y="4077148"/>
            <a:ext cx="7431075" cy="1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3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" y="958259"/>
            <a:ext cx="7454690" cy="4219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13" y="394492"/>
            <a:ext cx="2699187" cy="25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0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6" y="717045"/>
            <a:ext cx="6241029" cy="40878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57" y="4393995"/>
            <a:ext cx="5357004" cy="24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6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1&gt;</a:t>
            </a:r>
            <a:r>
              <a:rPr lang="ko-KR" altLang="en-US" dirty="0"/>
              <a:t> </a:t>
            </a:r>
            <a:r>
              <a:rPr lang="ko-KR" altLang="en-US" dirty="0" err="1" smtClean="0"/>
              <a:t>웹뷰</a:t>
            </a:r>
            <a:r>
              <a:rPr lang="ko-KR" altLang="en-US" dirty="0" smtClean="0"/>
              <a:t> 객체를 정의하기 위해 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찾아서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WebView</a:t>
            </a:r>
            <a:r>
              <a:rPr lang="en-US" altLang="ko-KR" dirty="0" smtClean="0"/>
              <a:t> Example = (</a:t>
            </a:r>
            <a:r>
              <a:rPr lang="en-US" altLang="ko-KR" dirty="0" err="1" smtClean="0"/>
              <a:t>WebView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findViewById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R.id.Example</a:t>
            </a:r>
            <a:r>
              <a:rPr lang="en-US" altLang="ko-KR" dirty="0" smtClean="0"/>
              <a:t>);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2&gt; </a:t>
            </a:r>
            <a:r>
              <a:rPr lang="ko-KR" altLang="en-US" dirty="0" smtClean="0"/>
              <a:t>웹 뷰가 자바 스크립트 코드를 실행 가능하도록 설정을 변경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Example.getSetting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setJavaScriptEnabled</a:t>
            </a:r>
            <a:r>
              <a:rPr lang="en-US" altLang="ko-KR" dirty="0" smtClean="0"/>
              <a:t>(true)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3&gt; </a:t>
            </a:r>
            <a:r>
              <a:rPr lang="ko-KR" altLang="en-US" dirty="0" smtClean="0"/>
              <a:t>자바스크립트를 실행하는 </a:t>
            </a:r>
            <a:r>
              <a:rPr lang="en-US" altLang="ko-KR" dirty="0" err="1" smtClean="0"/>
              <a:t>loadUrl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Example.loadUrl</a:t>
            </a:r>
            <a:r>
              <a:rPr lang="en-US" altLang="ko-KR" dirty="0" smtClean="0"/>
              <a:t>(“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:… ; “);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웹뷰를</a:t>
            </a:r>
            <a:r>
              <a:rPr lang="ko-KR" altLang="en-US" dirty="0" smtClean="0"/>
              <a:t> 통해 자바 스크립트 사용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23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웹뷰를</a:t>
            </a:r>
            <a:r>
              <a:rPr lang="ko-KR" altLang="en-US" dirty="0"/>
              <a:t> 통해 자바 스크립트 사용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75" t="8524" r="55250" b="39981"/>
          <a:stretch/>
        </p:blipFill>
        <p:spPr>
          <a:xfrm>
            <a:off x="251520" y="1052736"/>
            <a:ext cx="8559501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dirty="0" smtClean="0"/>
              <a:t>안드로이드는 </a:t>
            </a:r>
            <a:r>
              <a:rPr lang="ko-KR" altLang="en-US" dirty="0"/>
              <a:t>자바스크립트로 불릴 클래스를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자바스크립트에서 안드로이드 함수 호출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1792" y="1503213"/>
            <a:ext cx="8762208" cy="1446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/>
              <a:t>public </a:t>
            </a:r>
            <a:r>
              <a:rPr lang="en-US" altLang="ko-KR" dirty="0"/>
              <a:t>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{ </a:t>
            </a:r>
            <a:r>
              <a:rPr lang="en-US" altLang="ko-KR" dirty="0"/>
              <a:t> // </a:t>
            </a:r>
            <a:r>
              <a:rPr lang="ko-KR" altLang="en-US" dirty="0"/>
              <a:t>클래스를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r>
              <a:rPr lang="en-US" altLang="ko-KR" dirty="0" smtClean="0"/>
              <a:t>    public </a:t>
            </a:r>
            <a:r>
              <a:rPr lang="en-US" altLang="ko-KR" dirty="0"/>
              <a:t>void </a:t>
            </a:r>
            <a:r>
              <a:rPr lang="en-US" altLang="ko-KR" dirty="0" err="1"/>
              <a:t>functionName</a:t>
            </a:r>
            <a:r>
              <a:rPr lang="en-US" altLang="ko-KR" dirty="0"/>
              <a:t>(String </a:t>
            </a:r>
            <a:r>
              <a:rPr lang="en-US" altLang="ko-KR" dirty="0" err="1"/>
              <a:t>arg</a:t>
            </a:r>
            <a:r>
              <a:rPr lang="en-US" altLang="ko-KR" dirty="0"/>
              <a:t>){ </a:t>
            </a:r>
            <a:endParaRPr lang="en-US" altLang="ko-KR" dirty="0" smtClean="0"/>
          </a:p>
          <a:p>
            <a:r>
              <a:rPr lang="en-US" altLang="ko-KR" sz="1600" dirty="0" smtClean="0"/>
              <a:t> // </a:t>
            </a:r>
            <a:r>
              <a:rPr lang="ko-KR" altLang="en-US" sz="1600" dirty="0"/>
              <a:t>이름을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정의</a:t>
            </a:r>
            <a:r>
              <a:rPr lang="en-US" altLang="ko-KR" sz="1600" dirty="0" smtClean="0">
                <a:sym typeface="Wingdings" panose="05000000000000000000" pitchFamily="2" charset="2"/>
              </a:rPr>
              <a:t></a:t>
            </a:r>
            <a:r>
              <a:rPr lang="ko-KR" altLang="en-US" sz="1600" dirty="0" smtClean="0"/>
              <a:t>여러 개도 가능하며 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받은 것을 가지고 </a:t>
            </a:r>
            <a:r>
              <a:rPr lang="ko-KR" altLang="en-US" sz="1600" dirty="0" smtClean="0"/>
              <a:t>어떤 </a:t>
            </a:r>
            <a:r>
              <a:rPr lang="ko-KR" altLang="en-US" sz="1600" dirty="0"/>
              <a:t>기능을 할 지 </a:t>
            </a:r>
            <a:r>
              <a:rPr lang="ko-KR" altLang="en-US" sz="1600" dirty="0" smtClean="0"/>
              <a:t>정함</a:t>
            </a:r>
            <a:endParaRPr lang="ko-KR" altLang="en-US" sz="1600" dirty="0"/>
          </a:p>
          <a:p>
            <a:r>
              <a:rPr lang="en-US" altLang="ko-KR" dirty="0" smtClean="0"/>
              <a:t>   }</a:t>
            </a:r>
            <a:endParaRPr lang="en-US" altLang="ko-KR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392" t="11027" r="32353" b="29395"/>
          <a:stretch/>
        </p:blipFill>
        <p:spPr>
          <a:xfrm>
            <a:off x="1082153" y="2548110"/>
            <a:ext cx="6365781" cy="4234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73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2. </a:t>
            </a:r>
            <a:r>
              <a:rPr lang="ko-KR" altLang="en-US" b="0" dirty="0" err="1"/>
              <a:t>웹뷰</a:t>
            </a:r>
            <a:r>
              <a:rPr lang="ko-KR" altLang="en-US" b="0" dirty="0"/>
              <a:t> 생성 및 인터페이스 </a:t>
            </a:r>
            <a:r>
              <a:rPr lang="ko-KR" altLang="en-US" b="0" dirty="0" smtClean="0"/>
              <a:t>등록</a:t>
            </a:r>
            <a:r>
              <a:rPr lang="en-US" altLang="ko-KR" b="0" dirty="0" smtClean="0"/>
              <a:t>==?</a:t>
            </a:r>
          </a:p>
          <a:p>
            <a:pPr lvl="1"/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허용 및 </a:t>
            </a:r>
            <a:r>
              <a:rPr lang="en-US" altLang="ko-KR" dirty="0" err="1" smtClean="0"/>
              <a:t>JavascriptInterface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 </a:t>
            </a:r>
            <a:r>
              <a:rPr lang="ko-KR" altLang="en-US" b="0" dirty="0" err="1"/>
              <a:t>웹뷰를</a:t>
            </a:r>
            <a:r>
              <a:rPr lang="ko-KR" altLang="en-US" b="0" dirty="0"/>
              <a:t> 초기세팅하는 부분에서 사용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0" dirty="0"/>
              <a:t>출처</a:t>
            </a:r>
            <a:r>
              <a:rPr lang="en-US" altLang="ko-KR" b="0" dirty="0"/>
              <a:t>: </a:t>
            </a:r>
            <a:r>
              <a:rPr lang="en-US" altLang="ko-KR" b="0" dirty="0">
                <a:hlinkClick r:id="rId2"/>
              </a:rPr>
              <a:t>http://202psj.tistory.com/923</a:t>
            </a:r>
            <a:r>
              <a:rPr lang="ko-KR" altLang="en-US" b="0" dirty="0"/>
              <a:t> </a:t>
            </a:r>
            <a:r>
              <a:rPr lang="en-US" altLang="ko-KR" b="0" dirty="0"/>
              <a:t>[</a:t>
            </a:r>
            <a:r>
              <a:rPr lang="ko-KR" altLang="en-US" b="0" dirty="0" err="1"/>
              <a:t>알레폰드의</a:t>
            </a:r>
            <a:r>
              <a:rPr lang="ko-KR" altLang="en-US" b="0" dirty="0"/>
              <a:t> </a:t>
            </a:r>
            <a:r>
              <a:rPr lang="en-US" altLang="ko-KR" b="0" dirty="0"/>
              <a:t>IT </a:t>
            </a:r>
            <a:r>
              <a:rPr lang="ko-KR" altLang="en-US" b="0" dirty="0"/>
              <a:t>이모저모</a:t>
            </a:r>
            <a:r>
              <a:rPr lang="en-US" altLang="ko-KR" b="0" dirty="0"/>
              <a:t>]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자바스크립트에서 안드로이드 함수 호출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392" t="23273" r="23530" b="34877"/>
          <a:stretch/>
        </p:blipFill>
        <p:spPr>
          <a:xfrm>
            <a:off x="453871" y="2260847"/>
            <a:ext cx="8202699" cy="4236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74883" y="6196662"/>
            <a:ext cx="624534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webview.loadUrl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("</a:t>
            </a: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  <a:latin typeface="+mn-ea"/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()")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53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3</a:t>
            </a:r>
            <a:r>
              <a:rPr lang="en-US" altLang="ko-KR" b="0" dirty="0"/>
              <a:t>. html</a:t>
            </a:r>
            <a:r>
              <a:rPr lang="ko-KR" altLang="en-US" b="0" dirty="0"/>
              <a:t>파일에서 </a:t>
            </a:r>
            <a:r>
              <a:rPr lang="en-US" altLang="ko-KR" b="0" dirty="0" err="1"/>
              <a:t>WebAppInterface</a:t>
            </a:r>
            <a:r>
              <a:rPr lang="ko-KR" altLang="en-US" b="0" dirty="0"/>
              <a:t>클래스의 </a:t>
            </a:r>
            <a:r>
              <a:rPr lang="en-US" altLang="ko-KR" b="0" dirty="0" err="1"/>
              <a:t>showToast</a:t>
            </a:r>
            <a:r>
              <a:rPr lang="ko-KR" altLang="en-US" b="0" dirty="0"/>
              <a:t>함수 호출</a:t>
            </a:r>
            <a:r>
              <a:rPr lang="en-US" altLang="ko-KR" b="0" dirty="0" smtClean="0"/>
              <a:t>.</a:t>
            </a:r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자바스크립트에서 </a:t>
            </a:r>
            <a:r>
              <a:rPr lang="ko-KR" altLang="en-US" dirty="0"/>
              <a:t>안드로이드 함수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8548" t="12493" r="42500" b="33690"/>
          <a:stretch/>
        </p:blipFill>
        <p:spPr>
          <a:xfrm>
            <a:off x="1240180" y="1703877"/>
            <a:ext cx="4037557" cy="4026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434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2827</TotalTime>
  <Words>1007</Words>
  <Application>Microsoft Office PowerPoint</Application>
  <PresentationFormat>화면 슬라이드 쇼(4:3)</PresentationFormat>
  <Paragraphs>199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1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모바일</vt:lpstr>
      <vt:lpstr>탭호스트 + 웹 뷰를 이용한 페이지 만들기 </vt:lpstr>
      <vt:lpstr>PowerPoint 프레젠테이션</vt:lpstr>
      <vt:lpstr>PowerPoint 프레젠테이션</vt:lpstr>
      <vt:lpstr>웹뷰를 통해 자바 스크립트 사용 </vt:lpstr>
      <vt:lpstr>웹뷰를 통해 자바 스크립트 사용 </vt:lpstr>
      <vt:lpstr>[자바스크립트에서 안드로이드 함수 호출]</vt:lpstr>
      <vt:lpstr>[자바스크립트에서 안드로이드 함수 호출]</vt:lpstr>
      <vt:lpstr>자바스크립트에서 안드로이드 함수 호출</vt:lpstr>
      <vt:lpstr>안드로이드에서 자바스크립트 호출하기 </vt:lpstr>
      <vt:lpstr>자바스크립트에서 안드로이드 함수 호출</vt:lpstr>
      <vt:lpstr>자바스크립트에서 안드로이드 함수 호출</vt:lpstr>
      <vt:lpstr>자바스크립트와 자바 연동</vt:lpstr>
      <vt:lpstr>자바스크립트와 자바 연동</vt:lpstr>
      <vt:lpstr>자바스크립트와 자바 연동</vt:lpstr>
      <vt:lpstr>자바스크립트와 자바 연동</vt:lpstr>
      <vt:lpstr>자바스크립트와 자바 연동</vt:lpstr>
      <vt:lpstr>자바스크립트와 자바 연동</vt:lpstr>
      <vt:lpstr>자바스크립트와 자바 연동</vt:lpstr>
      <vt:lpstr>기타 위젯</vt:lpstr>
      <vt:lpstr>고급 위젯 ▶ 날짜/시간 관련 위젯</vt:lpstr>
      <vt:lpstr> 고급 위젯 ▶ 날짜/시간 관련 위젯</vt:lpstr>
      <vt:lpstr>고급 위젯 ▶ 날짜/시간 관련 위젯</vt:lpstr>
      <vt:lpstr>실습:  고급 위젯 ▶ 날짜/시간 관련 위젯</vt:lpstr>
      <vt:lpstr>실습 : 고급 위젯 ▶ 날짜/시간 관련 위젯</vt:lpstr>
      <vt:lpstr>실습 : 고급 위젯 ▶ 날짜/시간 관련 위젯</vt:lpstr>
      <vt:lpstr>실습 : 고급 위젯 ▶ 날짜/시간 관련 위젯</vt:lpstr>
      <vt:lpstr> 실습 : 고급 위젯 ▶ 날짜/시간 관련 위젯</vt:lpstr>
      <vt:lpstr>실습 : 고급 위젯 ▶ 날짜/시간 관련 위젯</vt:lpstr>
      <vt:lpstr>실습 : 고급 위젯 ▶ 날짜/시간 관련 위젯</vt:lpstr>
      <vt:lpstr>실습 :  고급 위젯 ▶ 날짜/시간 관련 위젯</vt:lpstr>
      <vt:lpstr>실습 : 고급 위젯 ▶ 날짜/시간 관련 위젯 (수정)</vt:lpstr>
      <vt:lpstr>실습 : 고급 위젯 ▶ 날짜/시간 관련 위젯 (수정)</vt:lpstr>
      <vt:lpstr>실습 : 고급 위젯 ▶ 날짜/시간 관련 위젯 (수정)</vt:lpstr>
      <vt:lpstr>실습 : 고급 위젯 ▶ 날짜/시간 관련 위젯 (수정)</vt:lpstr>
      <vt:lpstr>실습 : 고급 위젯 ▶ 날짜/시간 관련 위젯 (수정)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  <vt:lpstr>고급 위젯 ▶ 기타 위젯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SMART-16</cp:lastModifiedBy>
  <cp:revision>307</cp:revision>
  <cp:lastPrinted>2018-04-15T09:26:02Z</cp:lastPrinted>
  <dcterms:created xsi:type="dcterms:W3CDTF">2017-01-09T05:29:11Z</dcterms:created>
  <dcterms:modified xsi:type="dcterms:W3CDTF">2018-04-16T00:08:47Z</dcterms:modified>
</cp:coreProperties>
</file>